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56" r:id="rId2"/>
    <p:sldId id="257" r:id="rId3"/>
    <p:sldId id="273" r:id="rId4"/>
    <p:sldId id="271" r:id="rId5"/>
    <p:sldId id="272" r:id="rId6"/>
    <p:sldId id="258" r:id="rId7"/>
    <p:sldId id="274" r:id="rId8"/>
    <p:sldId id="259" r:id="rId9"/>
    <p:sldId id="275" r:id="rId10"/>
    <p:sldId id="260" r:id="rId11"/>
    <p:sldId id="277" r:id="rId12"/>
    <p:sldId id="261" r:id="rId13"/>
    <p:sldId id="276" r:id="rId14"/>
    <p:sldId id="262" r:id="rId15"/>
    <p:sldId id="278" r:id="rId16"/>
    <p:sldId id="263" r:id="rId17"/>
    <p:sldId id="285" r:id="rId18"/>
    <p:sldId id="264" r:id="rId19"/>
    <p:sldId id="286" r:id="rId20"/>
    <p:sldId id="265" r:id="rId21"/>
    <p:sldId id="279" r:id="rId22"/>
    <p:sldId id="266" r:id="rId23"/>
    <p:sldId id="280" r:id="rId24"/>
    <p:sldId id="267" r:id="rId25"/>
    <p:sldId id="281" r:id="rId26"/>
    <p:sldId id="268" r:id="rId27"/>
    <p:sldId id="282" r:id="rId28"/>
    <p:sldId id="269" r:id="rId29"/>
    <p:sldId id="284" r:id="rId30"/>
    <p:sldId id="270" r:id="rId31"/>
    <p:sldId id="283" r:id="rId32"/>
  </p:sldIdLst>
  <p:sldSz cx="9144000" cy="6858000" type="screen4x3"/>
  <p:notesSz cx="69850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17" autoAdjust="0"/>
  </p:normalViewPr>
  <p:slideViewPr>
    <p:cSldViewPr>
      <p:cViewPr varScale="1">
        <p:scale>
          <a:sx n="69" d="100"/>
          <a:sy n="69" d="100"/>
        </p:scale>
        <p:origin x="-5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064" y="-90"/>
      </p:cViewPr>
      <p:guideLst>
        <p:guide orient="horz" pos="2924"/>
        <p:guide pos="220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sz="quarter" idx="1"/>
          </p:nvPr>
        </p:nvSpPr>
        <p:spPr>
          <a:xfrm>
            <a:off x="3956550" y="0"/>
            <a:ext cx="3026833" cy="464185"/>
          </a:xfrm>
          <a:prstGeom prst="rect">
            <a:avLst/>
          </a:prstGeom>
        </p:spPr>
        <p:txBody>
          <a:bodyPr vert="horz" lIns="92958" tIns="46479" rIns="92958" bIns="46479" rtlCol="0"/>
          <a:lstStyle>
            <a:lvl1pPr algn="r">
              <a:defRPr sz="1200"/>
            </a:lvl1pPr>
          </a:lstStyle>
          <a:p>
            <a:fld id="{A2069158-C1AE-418F-A0E4-41A5E9B93A8C}" type="datetimeFigureOut">
              <a:rPr lang="en-US" smtClean="0"/>
              <a:pPr/>
              <a:t>10/21/2014</a:t>
            </a:fld>
            <a:endParaRPr lang="en-US"/>
          </a:p>
        </p:txBody>
      </p:sp>
      <p:sp>
        <p:nvSpPr>
          <p:cNvPr id="4" name="Footer Placeholder 3"/>
          <p:cNvSpPr>
            <a:spLocks noGrp="1"/>
          </p:cNvSpPr>
          <p:nvPr>
            <p:ph type="ftr" sz="quarter" idx="2"/>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5" name="Slide Number Placeholder 4"/>
          <p:cNvSpPr>
            <a:spLocks noGrp="1"/>
          </p:cNvSpPr>
          <p:nvPr>
            <p:ph type="sldNum" sz="quarter" idx="3"/>
          </p:nvPr>
        </p:nvSpPr>
        <p:spPr>
          <a:xfrm>
            <a:off x="3956550" y="8817904"/>
            <a:ext cx="3026833" cy="464185"/>
          </a:xfrm>
          <a:prstGeom prst="rect">
            <a:avLst/>
          </a:prstGeom>
        </p:spPr>
        <p:txBody>
          <a:bodyPr vert="horz" lIns="92958" tIns="46479" rIns="92958" bIns="46479" rtlCol="0" anchor="b"/>
          <a:lstStyle>
            <a:lvl1pPr algn="r">
              <a:defRPr sz="1200"/>
            </a:lvl1pPr>
          </a:lstStyle>
          <a:p>
            <a:fld id="{51B62475-9FB9-44FD-9F69-55A3D06D4593}"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6833" cy="464185"/>
          </a:xfrm>
          <a:prstGeom prst="rect">
            <a:avLst/>
          </a:prstGeom>
        </p:spPr>
        <p:txBody>
          <a:bodyPr vert="horz" lIns="92958" tIns="46479" rIns="92958" bIns="46479" rtlCol="0"/>
          <a:lstStyle>
            <a:lvl1pPr algn="l">
              <a:defRPr sz="1200"/>
            </a:lvl1pPr>
          </a:lstStyle>
          <a:p>
            <a:endParaRPr lang="en-US"/>
          </a:p>
        </p:txBody>
      </p:sp>
      <p:sp>
        <p:nvSpPr>
          <p:cNvPr id="3" name="Date Placeholder 2"/>
          <p:cNvSpPr>
            <a:spLocks noGrp="1"/>
          </p:cNvSpPr>
          <p:nvPr>
            <p:ph type="dt" idx="1"/>
          </p:nvPr>
        </p:nvSpPr>
        <p:spPr>
          <a:xfrm>
            <a:off x="3956550" y="0"/>
            <a:ext cx="3026833" cy="464185"/>
          </a:xfrm>
          <a:prstGeom prst="rect">
            <a:avLst/>
          </a:prstGeom>
        </p:spPr>
        <p:txBody>
          <a:bodyPr vert="horz" lIns="92958" tIns="46479" rIns="92958" bIns="46479" rtlCol="0"/>
          <a:lstStyle>
            <a:lvl1pPr algn="r">
              <a:defRPr sz="1200"/>
            </a:lvl1pPr>
          </a:lstStyle>
          <a:p>
            <a:fld id="{94C48A04-1167-4FDD-800E-7DF41102C5E5}" type="datetimeFigureOut">
              <a:rPr lang="en-US" smtClean="0"/>
              <a:pPr/>
              <a:t>10/21/2014</a:t>
            </a:fld>
            <a:endParaRPr lang="en-US"/>
          </a:p>
        </p:txBody>
      </p:sp>
      <p:sp>
        <p:nvSpPr>
          <p:cNvPr id="4" name="Slide Image Placeholder 3"/>
          <p:cNvSpPr>
            <a:spLocks noGrp="1" noRot="1" noChangeAspect="1"/>
          </p:cNvSpPr>
          <p:nvPr>
            <p:ph type="sldImg" idx="2"/>
          </p:nvPr>
        </p:nvSpPr>
        <p:spPr>
          <a:xfrm>
            <a:off x="1171575" y="696913"/>
            <a:ext cx="4641850" cy="3481387"/>
          </a:xfrm>
          <a:prstGeom prst="rect">
            <a:avLst/>
          </a:prstGeom>
          <a:noFill/>
          <a:ln w="12700">
            <a:solidFill>
              <a:prstClr val="black"/>
            </a:solidFill>
          </a:ln>
        </p:spPr>
        <p:txBody>
          <a:bodyPr vert="horz" lIns="92958" tIns="46479" rIns="92958" bIns="46479" rtlCol="0" anchor="ctr"/>
          <a:lstStyle/>
          <a:p>
            <a:endParaRPr lang="en-US"/>
          </a:p>
        </p:txBody>
      </p:sp>
      <p:sp>
        <p:nvSpPr>
          <p:cNvPr id="5" name="Notes Placeholder 4"/>
          <p:cNvSpPr>
            <a:spLocks noGrp="1"/>
          </p:cNvSpPr>
          <p:nvPr>
            <p:ph type="body" sz="quarter" idx="3"/>
          </p:nvPr>
        </p:nvSpPr>
        <p:spPr>
          <a:xfrm>
            <a:off x="698500" y="4409758"/>
            <a:ext cx="5588000" cy="4177665"/>
          </a:xfrm>
          <a:prstGeom prst="rect">
            <a:avLst/>
          </a:prstGeom>
        </p:spPr>
        <p:txBody>
          <a:bodyPr vert="horz" lIns="92958" tIns="46479" rIns="92958" bIns="4647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26833" cy="464185"/>
          </a:xfrm>
          <a:prstGeom prst="rect">
            <a:avLst/>
          </a:prstGeom>
        </p:spPr>
        <p:txBody>
          <a:bodyPr vert="horz" lIns="92958" tIns="46479" rIns="92958" bIns="46479" rtlCol="0" anchor="b"/>
          <a:lstStyle>
            <a:lvl1pPr algn="l">
              <a:defRPr sz="1200"/>
            </a:lvl1pPr>
          </a:lstStyle>
          <a:p>
            <a:endParaRPr lang="en-US"/>
          </a:p>
        </p:txBody>
      </p:sp>
      <p:sp>
        <p:nvSpPr>
          <p:cNvPr id="7" name="Slide Number Placeholder 6"/>
          <p:cNvSpPr>
            <a:spLocks noGrp="1"/>
          </p:cNvSpPr>
          <p:nvPr>
            <p:ph type="sldNum" sz="quarter" idx="5"/>
          </p:nvPr>
        </p:nvSpPr>
        <p:spPr>
          <a:xfrm>
            <a:off x="3956550" y="8817904"/>
            <a:ext cx="3026833" cy="464185"/>
          </a:xfrm>
          <a:prstGeom prst="rect">
            <a:avLst/>
          </a:prstGeom>
        </p:spPr>
        <p:txBody>
          <a:bodyPr vert="horz" lIns="92958" tIns="46479" rIns="92958" bIns="46479" rtlCol="0" anchor="b"/>
          <a:lstStyle>
            <a:lvl1pPr algn="r">
              <a:defRPr sz="1200"/>
            </a:lvl1pPr>
          </a:lstStyle>
          <a:p>
            <a:fld id="{3768ED47-1B43-44CE-8803-969D95D42A7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768ED47-1B43-44CE-8803-969D95D42A70}"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71575" y="696913"/>
            <a:ext cx="4641850" cy="3481387"/>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768ED47-1B43-44CE-8803-969D95D42A70}" type="slidenum">
              <a:rPr lang="en-US" smtClean="0"/>
              <a:pPr/>
              <a:t>31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4" y="5254284"/>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9"/>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7"/>
            <a:ext cx="5791200" cy="365125"/>
          </a:xfrm>
        </p:spPr>
        <p:txBody>
          <a:bodyPr tIns="0" bIns="0" anchor="t"/>
          <a:lstStyle>
            <a:lvl1pPr algn="r">
              <a:defRPr sz="1000"/>
            </a:lvl1pPr>
          </a:lstStyle>
          <a:p>
            <a:fld id="{32770BFF-5C0D-48E5-8195-7919CC5E6BA3}" type="datetimeFigureOut">
              <a:rPr lang="en-US" smtClean="0"/>
              <a:pPr/>
              <a:t>10/21/2014</a:t>
            </a:fld>
            <a:endParaRPr lang="en-US"/>
          </a:p>
        </p:txBody>
      </p:sp>
      <p:sp>
        <p:nvSpPr>
          <p:cNvPr id="17" name="Footer Placeholder 16"/>
          <p:cNvSpPr>
            <a:spLocks noGrp="1"/>
          </p:cNvSpPr>
          <p:nvPr>
            <p:ph type="ftr" sz="quarter" idx="11"/>
          </p:nvPr>
        </p:nvSpPr>
        <p:spPr>
          <a:xfrm>
            <a:off x="1371600" y="5650705"/>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8"/>
            <a:ext cx="502920" cy="365125"/>
          </a:xfrm>
        </p:spPr>
        <p:txBody>
          <a:bodyPr anchor="ctr"/>
          <a:lstStyle>
            <a:lvl1pPr algn="ctr">
              <a:defRPr sz="1300">
                <a:solidFill>
                  <a:srgbClr val="FFFFFF"/>
                </a:solidFill>
              </a:defRPr>
            </a:lvl1pPr>
          </a:lstStyle>
          <a:p>
            <a:fld id="{C3C70039-E378-4E43-92A4-5A02F56CE1C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770BFF-5C0D-48E5-8195-7919CC5E6BA3}"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70039-E378-4E43-92A4-5A02F56CE1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2770BFF-5C0D-48E5-8195-7919CC5E6BA3}" type="datetimeFigureOut">
              <a:rPr lang="en-US" smtClean="0"/>
              <a:pPr/>
              <a:t>10/21/2014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C70039-E378-4E43-92A4-5A02F56CE1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2770BFF-5C0D-48E5-8195-7919CC5E6BA3}" type="datetimeFigureOut">
              <a:rPr lang="en-US" smtClean="0"/>
              <a:pPr/>
              <a:t>10/21/2014</a:t>
            </a:fld>
            <a:endParaRPr lang="en-US"/>
          </a:p>
        </p:txBody>
      </p:sp>
      <p:sp>
        <p:nvSpPr>
          <p:cNvPr id="5" name="Footer Placeholder 4"/>
          <p:cNvSpPr>
            <a:spLocks noGrp="1"/>
          </p:cNvSpPr>
          <p:nvPr>
            <p:ph type="ftr" sz="quarter" idx="11"/>
          </p:nvPr>
        </p:nvSpPr>
        <p:spPr>
          <a:xfrm>
            <a:off x="457200" y="6480970"/>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C3C70039-E378-4E43-92A4-5A02F56CE1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5" y="7035"/>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4" y="309491"/>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32770BFF-5C0D-48E5-8195-7919CC5E6BA3}" type="datetimeFigureOut">
              <a:rPr lang="en-US" smtClean="0"/>
              <a:pPr/>
              <a:t>10/21/2014</a:t>
            </a:fld>
            <a:endParaRPr lang="en-US"/>
          </a:p>
        </p:txBody>
      </p:sp>
      <p:sp>
        <p:nvSpPr>
          <p:cNvPr id="5" name="Footer Placeholder 4"/>
          <p:cNvSpPr>
            <a:spLocks noGrp="1"/>
          </p:cNvSpPr>
          <p:nvPr>
            <p:ph type="ftr" sz="quarter" idx="11"/>
          </p:nvPr>
        </p:nvSpPr>
        <p:spPr>
          <a:xfrm>
            <a:off x="2619376" y="6480970"/>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C3C70039-E378-4E43-92A4-5A02F56CE1CE}" type="slidenum">
              <a:rPr lang="en-US" smtClean="0"/>
              <a:pPr/>
              <a:t>‹#›</a:t>
            </a:fld>
            <a:endParaRPr lang="en-US"/>
          </a:p>
        </p:txBody>
      </p:sp>
      <p:cxnSp>
        <p:nvCxnSpPr>
          <p:cNvPr id="11" name="Straight Connector 10"/>
          <p:cNvCxnSpPr/>
          <p:nvPr/>
        </p:nvCxnSpPr>
        <p:spPr>
          <a:xfrm rot="10800000">
            <a:off x="6468795"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5"/>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8"/>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32770BFF-5C0D-48E5-8195-7919CC5E6BA3}" type="datetimeFigureOut">
              <a:rPr lang="en-US" smtClean="0"/>
              <a:pPr/>
              <a:t>10/21/2014</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C3C70039-E378-4E43-92A4-5A02F56CE1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9"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7"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7"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29"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29"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32770BFF-5C0D-48E5-8195-7919CC5E6BA3}" type="datetimeFigureOut">
              <a:rPr lang="en-US" smtClean="0"/>
              <a:pPr/>
              <a:t>10/21/2014</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C3C70039-E378-4E43-92A4-5A02F56CE1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2770BFF-5C0D-48E5-8195-7919CC5E6BA3}" type="datetimeFigureOut">
              <a:rPr lang="en-US" smtClean="0"/>
              <a:pPr/>
              <a:t>10/21/2014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C70039-E378-4E43-92A4-5A02F56CE1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32770BFF-5C0D-48E5-8195-7919CC5E6BA3}" type="datetimeFigureOut">
              <a:rPr lang="en-US" smtClean="0"/>
              <a:pPr/>
              <a:t>10/21/2014</a:t>
            </a:fld>
            <a:endParaRPr lang="en-US"/>
          </a:p>
        </p:txBody>
      </p:sp>
      <p:sp>
        <p:nvSpPr>
          <p:cNvPr id="3" name="Footer Placeholder 2"/>
          <p:cNvSpPr>
            <a:spLocks noGrp="1"/>
          </p:cNvSpPr>
          <p:nvPr>
            <p:ph type="ftr" sz="quarter" idx="11"/>
          </p:nvPr>
        </p:nvSpPr>
        <p:spPr>
          <a:xfrm>
            <a:off x="457200" y="6481891"/>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C3C70039-E378-4E43-92A4-5A02F56CE1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1"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32770BFF-5C0D-48E5-8195-7919CC5E6BA3}" type="datetimeFigureOut">
              <a:rPr lang="en-US" smtClean="0"/>
              <a:pPr/>
              <a:t>10/21/2014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C3C70039-E378-4E43-92A4-5A02F56CE1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32770BFF-5C0D-48E5-8195-7919CC5E6BA3}" type="datetimeFigureOut">
              <a:rPr lang="en-US" smtClean="0"/>
              <a:pPr/>
              <a:t>10/21/2014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C3C70039-E378-4E43-92A4-5A02F56CE1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5" y="14069"/>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1" y="7034"/>
            <a:ext cx="9136967"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5"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2770BFF-5C0D-48E5-8195-7919CC5E6BA3}" type="datetimeFigureOut">
              <a:rPr lang="en-US" smtClean="0"/>
              <a:pPr/>
              <a:t>10/21/2014</a:t>
            </a:fld>
            <a:endParaRPr lang="en-US"/>
          </a:p>
        </p:txBody>
      </p:sp>
      <p:sp>
        <p:nvSpPr>
          <p:cNvPr id="3" name="Footer Placeholder 2"/>
          <p:cNvSpPr>
            <a:spLocks noGrp="1"/>
          </p:cNvSpPr>
          <p:nvPr>
            <p:ph type="ftr" sz="quarter" idx="3"/>
          </p:nvPr>
        </p:nvSpPr>
        <p:spPr>
          <a:xfrm>
            <a:off x="457200" y="6481891"/>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C3C70039-E378-4E43-92A4-5A02F56CE1CE}"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2.bp.blogspot.com/-0qgffKANfVk/TzG31Akc68I/AAAAAAAAAP8/Q_gdNvU57oI/s1600/Ra+ancient+Egyptian+god.pn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gyptartsite.com/elephantine.html"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The Gods and Goddesses of Ancient Egypt</a:t>
            </a:r>
            <a:endParaRPr lang="en-US" dirty="0"/>
          </a:p>
        </p:txBody>
      </p:sp>
      <p:sp>
        <p:nvSpPr>
          <p:cNvPr id="3" name="Subtitle 2"/>
          <p:cNvSpPr>
            <a:spLocks noGrp="1"/>
          </p:cNvSpPr>
          <p:nvPr>
            <p:ph type="subTitle" idx="1"/>
          </p:nvPr>
        </p:nvSpPr>
        <p:spPr>
          <a:xfrm>
            <a:off x="540544" y="2250280"/>
            <a:ext cx="6850856" cy="111920"/>
          </a:xfrm>
        </p:spPr>
        <p:txBody>
          <a:bodyPr>
            <a:normAutofit fontScale="25000" lnSpcReduction="20000"/>
          </a:bodyPr>
          <a:lstStyle/>
          <a:p>
            <a:endParaRPr lang="en-US" dirty="0"/>
          </a:p>
        </p:txBody>
      </p:sp>
      <p:pic>
        <p:nvPicPr>
          <p:cNvPr id="27650" name="Picture 2" descr="http://www.crystalinks.com/eyehoruspapyrus.jpg"/>
          <p:cNvPicPr>
            <a:picLocks noChangeAspect="1" noChangeArrowheads="1"/>
          </p:cNvPicPr>
          <p:nvPr/>
        </p:nvPicPr>
        <p:blipFill>
          <a:blip r:embed="rId3" cstate="print"/>
          <a:srcRect/>
          <a:stretch>
            <a:fillRect/>
          </a:stretch>
        </p:blipFill>
        <p:spPr bwMode="auto">
          <a:xfrm>
            <a:off x="1905000" y="2514599"/>
            <a:ext cx="5486400" cy="3927765"/>
          </a:xfrm>
          <a:prstGeom prst="rect">
            <a:avLst/>
          </a:prstGeom>
          <a:noFill/>
        </p:spPr>
      </p:pic>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799306"/>
          </a:xfrm>
        </p:spPr>
        <p:txBody>
          <a:bodyPr>
            <a:noAutofit/>
          </a:bodyPr>
          <a:lstStyle/>
          <a:p>
            <a:pPr algn="ctr"/>
            <a:r>
              <a:rPr lang="en-US" sz="8800" dirty="0" smtClean="0"/>
              <a:t>NUT</a:t>
            </a:r>
            <a:endParaRPr lang="en-US" sz="8800" dirty="0"/>
          </a:p>
        </p:txBody>
      </p:sp>
      <p:sp>
        <p:nvSpPr>
          <p:cNvPr id="3" name="Content Placeholder 2"/>
          <p:cNvSpPr>
            <a:spLocks noGrp="1"/>
          </p:cNvSpPr>
          <p:nvPr>
            <p:ph idx="1"/>
          </p:nvPr>
        </p:nvSpPr>
        <p:spPr>
          <a:xfrm>
            <a:off x="457200" y="1295400"/>
            <a:ext cx="8229600" cy="685800"/>
          </a:xfrm>
        </p:spPr>
        <p:txBody>
          <a:bodyPr>
            <a:normAutofit/>
          </a:bodyPr>
          <a:lstStyle/>
          <a:p>
            <a:pPr algn="ctr">
              <a:buNone/>
            </a:pPr>
            <a:r>
              <a:rPr lang="en-US" sz="3600" dirty="0" smtClean="0"/>
              <a:t>The goddess of the Sky</a:t>
            </a:r>
            <a:endParaRPr lang="en-US" sz="3600" dirty="0"/>
          </a:p>
        </p:txBody>
      </p:sp>
      <p:pic>
        <p:nvPicPr>
          <p:cNvPr id="11266" name="Picture 2" descr="http://www.crystalinks.com/nutroyalblue.gif"/>
          <p:cNvPicPr>
            <a:picLocks noChangeAspect="1" noChangeArrowheads="1"/>
          </p:cNvPicPr>
          <p:nvPr/>
        </p:nvPicPr>
        <p:blipFill>
          <a:blip r:embed="rId2" cstate="print"/>
          <a:srcRect/>
          <a:stretch>
            <a:fillRect/>
          </a:stretch>
        </p:blipFill>
        <p:spPr bwMode="auto">
          <a:xfrm>
            <a:off x="3352801" y="2667000"/>
            <a:ext cx="2781300" cy="2857500"/>
          </a:xfrm>
          <a:prstGeom prst="rect">
            <a:avLst/>
          </a:prstGeom>
          <a:noFill/>
        </p:spPr>
      </p:pic>
    </p:spTree>
  </p:cSld>
  <p:clrMapOvr>
    <a:masterClrMapping/>
  </p:clrMapOvr>
  <p:transition>
    <p:pull dir="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1001"/>
            <a:ext cx="7620000" cy="6186309"/>
          </a:xfrm>
          <a:prstGeom prst="rect">
            <a:avLst/>
          </a:prstGeom>
        </p:spPr>
        <p:txBody>
          <a:bodyPr wrap="square">
            <a:spAutoFit/>
          </a:bodyPr>
          <a:lstStyle/>
          <a:p>
            <a:r>
              <a:rPr lang="en-US" sz="3600" dirty="0"/>
              <a:t>Nut was the sky-goddess, whose body created a vault or canopy over the earth. Nut was the sister/wife of </a:t>
            </a:r>
            <a:r>
              <a:rPr lang="en-US" sz="3600" dirty="0" err="1"/>
              <a:t>Geb</a:t>
            </a:r>
            <a:r>
              <a:rPr lang="en-US" sz="3600" dirty="0"/>
              <a:t>, the god of the earth. She was also the mother of Isis, Osiris, </a:t>
            </a:r>
            <a:r>
              <a:rPr lang="en-US" sz="3600" dirty="0" err="1"/>
              <a:t>Nephthys</a:t>
            </a:r>
            <a:r>
              <a:rPr lang="en-US" sz="3600" dirty="0"/>
              <a:t> and Set. The ancient Egyptians believed that at the end of the day, Nut swallowed the sun-god Ra, and gave birth to him again the next morning.</a:t>
            </a:r>
          </a:p>
        </p:txBody>
      </p:sp>
    </p:spTree>
  </p:cSld>
  <p:clrMapOvr>
    <a:masterClrMapping/>
  </p:clrMapOvr>
  <p:transition>
    <p:pull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pPr algn="ctr"/>
            <a:r>
              <a:rPr lang="en-US" sz="8800" dirty="0" smtClean="0"/>
              <a:t>GEB</a:t>
            </a:r>
            <a:endParaRPr lang="en-US" sz="8800" dirty="0"/>
          </a:p>
        </p:txBody>
      </p:sp>
      <p:sp>
        <p:nvSpPr>
          <p:cNvPr id="3" name="Content Placeholder 2"/>
          <p:cNvSpPr>
            <a:spLocks noGrp="1"/>
          </p:cNvSpPr>
          <p:nvPr>
            <p:ph idx="1"/>
          </p:nvPr>
        </p:nvSpPr>
        <p:spPr>
          <a:xfrm>
            <a:off x="457200" y="1143000"/>
            <a:ext cx="8229600" cy="685800"/>
          </a:xfrm>
        </p:spPr>
        <p:txBody>
          <a:bodyPr>
            <a:noAutofit/>
          </a:bodyPr>
          <a:lstStyle/>
          <a:p>
            <a:pPr algn="ctr">
              <a:buNone/>
            </a:pPr>
            <a:r>
              <a:rPr lang="en-US" sz="3600" dirty="0" smtClean="0"/>
              <a:t>The god of the Earth</a:t>
            </a:r>
            <a:endParaRPr lang="en-US" sz="3600" dirty="0"/>
          </a:p>
        </p:txBody>
      </p:sp>
      <p:pic>
        <p:nvPicPr>
          <p:cNvPr id="10242" name="Picture 2" descr="http://lh3.ggpht.com/danienelphoto/SOc9whJ5nLI/AAAAAAAAAOg/qU-ugphkHRw/clip_image003%5B3%5D.jpg"/>
          <p:cNvPicPr>
            <a:picLocks noChangeAspect="1" noChangeArrowheads="1"/>
          </p:cNvPicPr>
          <p:nvPr/>
        </p:nvPicPr>
        <p:blipFill>
          <a:blip r:embed="rId2" cstate="print"/>
          <a:srcRect/>
          <a:stretch>
            <a:fillRect/>
          </a:stretch>
        </p:blipFill>
        <p:spPr bwMode="auto">
          <a:xfrm>
            <a:off x="3886200" y="2057401"/>
            <a:ext cx="1981200" cy="4325621"/>
          </a:xfrm>
          <a:prstGeom prst="rect">
            <a:avLst/>
          </a:prstGeom>
          <a:noFill/>
        </p:spPr>
      </p:pic>
    </p:spTree>
  </p:cSld>
  <p:clrMapOvr>
    <a:masterClrMapping/>
  </p:clrMapOvr>
  <p:transition>
    <p:zoom dir="in"/>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914401"/>
            <a:ext cx="6629400" cy="3170099"/>
          </a:xfrm>
          <a:prstGeom prst="rect">
            <a:avLst/>
          </a:prstGeom>
        </p:spPr>
        <p:txBody>
          <a:bodyPr wrap="square">
            <a:spAutoFit/>
          </a:bodyPr>
          <a:lstStyle/>
          <a:p>
            <a:r>
              <a:rPr lang="en-US" sz="4000" dirty="0" smtClean="0"/>
              <a:t>The </a:t>
            </a:r>
            <a:r>
              <a:rPr lang="en-US" sz="4000" dirty="0"/>
              <a:t>god of the Earth, the offspring of </a:t>
            </a:r>
            <a:r>
              <a:rPr lang="en-US" sz="4000" dirty="0" err="1"/>
              <a:t>Shu</a:t>
            </a:r>
            <a:r>
              <a:rPr lang="en-US" sz="4000" dirty="0"/>
              <a:t>, the god of air, and </a:t>
            </a:r>
            <a:r>
              <a:rPr lang="en-US" sz="4000" dirty="0" err="1"/>
              <a:t>Tefenet</a:t>
            </a:r>
            <a:r>
              <a:rPr lang="en-US" sz="4000" dirty="0"/>
              <a:t> the goddess of wetness and water. </a:t>
            </a:r>
          </a:p>
        </p:txBody>
      </p:sp>
    </p:spTree>
  </p:cSld>
  <p:clrMapOvr>
    <a:masterClrMapping/>
  </p:clrMapOvr>
  <p:transition>
    <p:zo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799306"/>
          </a:xfrm>
        </p:spPr>
        <p:txBody>
          <a:bodyPr>
            <a:noAutofit/>
          </a:bodyPr>
          <a:lstStyle/>
          <a:p>
            <a:pPr algn="ctr"/>
            <a:r>
              <a:rPr lang="en-US" sz="8800" dirty="0" smtClean="0"/>
              <a:t>OSIRIS</a:t>
            </a:r>
            <a:endParaRPr lang="en-US" sz="8800" dirty="0"/>
          </a:p>
        </p:txBody>
      </p:sp>
      <p:sp>
        <p:nvSpPr>
          <p:cNvPr id="3" name="Content Placeholder 2"/>
          <p:cNvSpPr>
            <a:spLocks noGrp="1"/>
          </p:cNvSpPr>
          <p:nvPr>
            <p:ph idx="1"/>
          </p:nvPr>
        </p:nvSpPr>
        <p:spPr>
          <a:xfrm>
            <a:off x="457200" y="1295400"/>
            <a:ext cx="8229600" cy="609600"/>
          </a:xfrm>
        </p:spPr>
        <p:txBody>
          <a:bodyPr>
            <a:noAutofit/>
          </a:bodyPr>
          <a:lstStyle/>
          <a:p>
            <a:pPr algn="ctr">
              <a:buNone/>
            </a:pPr>
            <a:r>
              <a:rPr lang="en-US" sz="3600" dirty="0" smtClean="0"/>
              <a:t>The god of the Dead </a:t>
            </a:r>
            <a:endParaRPr lang="en-US" sz="3600" dirty="0"/>
          </a:p>
        </p:txBody>
      </p:sp>
      <p:pic>
        <p:nvPicPr>
          <p:cNvPr id="9220" name="Picture 4" descr="http://laurashefler.net/arthistory2010/wp-content/uploads/2010/06/276px-Standing_Osiris_edit1.svg_.png"/>
          <p:cNvPicPr>
            <a:picLocks noChangeAspect="1" noChangeArrowheads="1"/>
          </p:cNvPicPr>
          <p:nvPr/>
        </p:nvPicPr>
        <p:blipFill>
          <a:blip r:embed="rId2" cstate="print"/>
          <a:srcRect/>
          <a:stretch>
            <a:fillRect/>
          </a:stretch>
        </p:blipFill>
        <p:spPr bwMode="auto">
          <a:xfrm>
            <a:off x="3429001" y="1981200"/>
            <a:ext cx="2628900" cy="4648200"/>
          </a:xfrm>
          <a:prstGeom prst="rect">
            <a:avLst/>
          </a:prstGeom>
          <a:noFill/>
        </p:spPr>
      </p:pic>
    </p:spTree>
  </p:cSld>
  <p:clrMapOvr>
    <a:masterClrMapping/>
  </p:clrMapOvr>
  <p:transition>
    <p:wheel spokes="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52400"/>
            <a:ext cx="8153400" cy="6163226"/>
          </a:xfrm>
          <a:prstGeom prst="rect">
            <a:avLst/>
          </a:prstGeom>
        </p:spPr>
        <p:txBody>
          <a:bodyPr wrap="square">
            <a:spAutoFit/>
          </a:bodyPr>
          <a:lstStyle/>
          <a:p>
            <a:r>
              <a:rPr lang="en-US" sz="2400" dirty="0"/>
              <a:t>Osiris was the god of the dead, and ruler of the underworld. Osiris was the brother/husband of Isis, and the brother of </a:t>
            </a:r>
            <a:r>
              <a:rPr lang="en-US" sz="2400" dirty="0" err="1"/>
              <a:t>Nepthys</a:t>
            </a:r>
            <a:r>
              <a:rPr lang="en-US" sz="2400" dirty="0"/>
              <a:t> and Set. He was also the father of Horus. As well as being a god of the dead, Osiris was a god of resurrection and fertility. In fact, the ancient Egyptians believed that Osiris gave them the gift of barley, one of their most important crops. A large temple was built to honor Osiris at Abydos. Osiris ruled the world of men in the beginning, after Ra had abandoned the world to rule the skies, but he was murdered by his brother Set. Through the magic of Isis, he was made to live again. Being the first person to die, he subsequently became lord of the dead. His death was avenged by his son Horus, who defeated Set and cast him out into the desert to the West of Egypt (the Sahara).</a:t>
            </a:r>
          </a:p>
        </p:txBody>
      </p:sp>
    </p:spTree>
  </p:cSld>
  <p:clrMapOvr>
    <a:masterClrMapping/>
  </p:clrMapOvr>
  <p:transition>
    <p:wheel spokes="2"/>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Autofit/>
          </a:bodyPr>
          <a:lstStyle/>
          <a:p>
            <a:pPr algn="ctr"/>
            <a:r>
              <a:rPr lang="en-US" sz="8800" dirty="0" smtClean="0"/>
              <a:t>SET/SETH</a:t>
            </a:r>
            <a:endParaRPr lang="en-US" sz="8800" dirty="0"/>
          </a:p>
        </p:txBody>
      </p:sp>
      <p:sp>
        <p:nvSpPr>
          <p:cNvPr id="3" name="Content Placeholder 2"/>
          <p:cNvSpPr>
            <a:spLocks noGrp="1"/>
          </p:cNvSpPr>
          <p:nvPr>
            <p:ph idx="1"/>
          </p:nvPr>
        </p:nvSpPr>
        <p:spPr>
          <a:xfrm>
            <a:off x="457200" y="1219200"/>
            <a:ext cx="8229600" cy="609600"/>
          </a:xfrm>
        </p:spPr>
        <p:txBody>
          <a:bodyPr>
            <a:noAutofit/>
          </a:bodyPr>
          <a:lstStyle/>
          <a:p>
            <a:pPr algn="ctr">
              <a:buNone/>
            </a:pPr>
            <a:r>
              <a:rPr lang="en-US" sz="3600" dirty="0" smtClean="0"/>
              <a:t>The god of Chaos </a:t>
            </a:r>
            <a:endParaRPr lang="en-US" sz="3600" dirty="0"/>
          </a:p>
        </p:txBody>
      </p:sp>
      <p:pic>
        <p:nvPicPr>
          <p:cNvPr id="8194" name="Picture 2" descr="http://www.crystalinks.com/set.png"/>
          <p:cNvPicPr>
            <a:picLocks noChangeAspect="1" noChangeArrowheads="1"/>
          </p:cNvPicPr>
          <p:nvPr/>
        </p:nvPicPr>
        <p:blipFill>
          <a:blip r:embed="rId2" cstate="print"/>
          <a:srcRect/>
          <a:stretch>
            <a:fillRect/>
          </a:stretch>
        </p:blipFill>
        <p:spPr bwMode="auto">
          <a:xfrm>
            <a:off x="3200400" y="1905000"/>
            <a:ext cx="2381251" cy="4572000"/>
          </a:xfrm>
          <a:prstGeom prst="rect">
            <a:avLst/>
          </a:prstGeom>
          <a:noFill/>
        </p:spPr>
      </p:pic>
    </p:spTree>
  </p:cSld>
  <p:clrMapOvr>
    <a:masterClrMapping/>
  </p:clrMapOvr>
  <p:transition>
    <p:whee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76201"/>
            <a:ext cx="8305800" cy="6555641"/>
          </a:xfrm>
          <a:prstGeom prst="rect">
            <a:avLst/>
          </a:prstGeom>
        </p:spPr>
        <p:txBody>
          <a:bodyPr wrap="square">
            <a:spAutoFit/>
          </a:bodyPr>
          <a:lstStyle/>
          <a:p>
            <a:r>
              <a:rPr lang="en-US" sz="2800" dirty="0"/>
              <a:t>He was the god of chaos. Set represented everything that threatened harmony in Egypt. He was the brother of Osiris and Isis, as well as the brother/husband of </a:t>
            </a:r>
            <a:r>
              <a:rPr lang="en-US" sz="2800" dirty="0" err="1"/>
              <a:t>Nephthys</a:t>
            </a:r>
            <a:r>
              <a:rPr lang="en-US" sz="2800" dirty="0"/>
              <a:t>. He murdered his brother Osiris, then battled with his nephew Horus to be the ruler of the living. At certain times in the history of ancient Egypt, Set was associated with royalty. In earliest times, Set was the patron deity of Lower (Northern) Egypt, and represented the fierce storms of the desert whom the Lower Egyptians sought to appease. However, when Upper Egypt conquered Lower Egypt and ushered in the 1st Dynasty, Set became known as the evil enemy of Horus (Upper Egypt's dynastic god).</a:t>
            </a:r>
          </a:p>
        </p:txBody>
      </p:sp>
    </p:spTree>
  </p:cSld>
  <p:clrMapOvr>
    <a:masterClrMapping/>
  </p:clrMapOvr>
  <p:transition>
    <p:wheel spokes="8"/>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pPr algn="ctr"/>
            <a:r>
              <a:rPr lang="en-US" sz="8800" dirty="0" smtClean="0"/>
              <a:t>HORUS</a:t>
            </a:r>
            <a:endParaRPr lang="en-US" sz="8800" dirty="0"/>
          </a:p>
        </p:txBody>
      </p:sp>
      <p:sp>
        <p:nvSpPr>
          <p:cNvPr id="3" name="Content Placeholder 2"/>
          <p:cNvSpPr>
            <a:spLocks noGrp="1"/>
          </p:cNvSpPr>
          <p:nvPr>
            <p:ph idx="1"/>
          </p:nvPr>
        </p:nvSpPr>
        <p:spPr>
          <a:xfrm>
            <a:off x="457200" y="1219200"/>
            <a:ext cx="8229600" cy="762000"/>
          </a:xfrm>
        </p:spPr>
        <p:txBody>
          <a:bodyPr>
            <a:normAutofit/>
          </a:bodyPr>
          <a:lstStyle/>
          <a:p>
            <a:pPr algn="ctr">
              <a:buNone/>
            </a:pPr>
            <a:r>
              <a:rPr lang="en-US" sz="3600" dirty="0" smtClean="0"/>
              <a:t>The god of Sky</a:t>
            </a:r>
            <a:endParaRPr lang="en-US" sz="3600" dirty="0"/>
          </a:p>
        </p:txBody>
      </p:sp>
      <p:pic>
        <p:nvPicPr>
          <p:cNvPr id="7170" name="Picture 2" descr="http://www.apsva.us/cms/lib2/VA01000586/Centricity/Domain/1955/wwwmorgan/www.labandeira/horus.png"/>
          <p:cNvPicPr>
            <a:picLocks noChangeAspect="1" noChangeArrowheads="1"/>
          </p:cNvPicPr>
          <p:nvPr/>
        </p:nvPicPr>
        <p:blipFill>
          <a:blip r:embed="rId2" cstate="print"/>
          <a:srcRect/>
          <a:stretch>
            <a:fillRect/>
          </a:stretch>
        </p:blipFill>
        <p:spPr bwMode="auto">
          <a:xfrm>
            <a:off x="3200401" y="2209800"/>
            <a:ext cx="2495551" cy="4419600"/>
          </a:xfrm>
          <a:prstGeom prst="rect">
            <a:avLst/>
          </a:prstGeom>
          <a:noFill/>
        </p:spPr>
      </p:pic>
    </p:spTree>
  </p:cSld>
  <p:clrMapOvr>
    <a:masterClrMapping/>
  </p:clrMapOvr>
  <p:transition>
    <p:split dir="in"/>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305800" cy="6001643"/>
          </a:xfrm>
          <a:prstGeom prst="rect">
            <a:avLst/>
          </a:prstGeom>
        </p:spPr>
        <p:txBody>
          <a:bodyPr wrap="square">
            <a:spAutoFit/>
          </a:bodyPr>
          <a:lstStyle/>
          <a:p>
            <a:r>
              <a:rPr lang="en-US" sz="2400" dirty="0"/>
              <a:t>The falcon-headed god, the son of the goddess Isis and the god Osiris. Set caused the death of his brother Osiris, the first king of Egypt, and seized his throne. Isis retrieved her husband's body and hovered over it in the form of a </a:t>
            </a:r>
            <a:r>
              <a:rPr lang="en-US" sz="2400" dirty="0" err="1"/>
              <a:t>sparrowhawk</a:t>
            </a:r>
            <a:r>
              <a:rPr lang="en-US" sz="2400" dirty="0"/>
              <a:t>, fanning enough life back into him for her to conceive a son, Horus. She knew Set would harm her child, so she fled the Nile delta and gave birth to Horus at </a:t>
            </a:r>
            <a:r>
              <a:rPr lang="en-US" sz="2400" dirty="0" err="1"/>
              <a:t>Chemmis</a:t>
            </a:r>
            <a:r>
              <a:rPr lang="en-US" sz="2400" dirty="0"/>
              <a:t> near </a:t>
            </a:r>
            <a:r>
              <a:rPr lang="en-US" sz="2400" dirty="0" err="1"/>
              <a:t>Buto</a:t>
            </a:r>
            <a:r>
              <a:rPr lang="en-US" sz="2400" dirty="0"/>
              <a:t>. With the assistance of other deities, such as the goddesses </a:t>
            </a:r>
            <a:r>
              <a:rPr lang="en-US" sz="2400" dirty="0" err="1"/>
              <a:t>Hathor</a:t>
            </a:r>
            <a:r>
              <a:rPr lang="en-US" sz="2400" dirty="0"/>
              <a:t>, </a:t>
            </a:r>
            <a:r>
              <a:rPr lang="en-US" sz="2400" dirty="0" err="1"/>
              <a:t>Selquet</a:t>
            </a:r>
            <a:r>
              <a:rPr lang="en-US" sz="2400" dirty="0"/>
              <a:t>, Isis raised Horus until he was old enough to challenge Set and claim his royal inheritance. The sun god invited Horus and Set to put their cases before the Ennead. Set declared that he should be king because only he was strong enough to defend the sun during its nightly voyage through the underworld.</a:t>
            </a:r>
          </a:p>
        </p:txBody>
      </p:sp>
    </p:spTree>
  </p:cSld>
  <p:clrMapOvr>
    <a:masterClrMapping/>
  </p:clrMapOvr>
  <p:transition>
    <p:spli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723106"/>
          </a:xfrm>
        </p:spPr>
        <p:txBody>
          <a:bodyPr>
            <a:noAutofit/>
          </a:bodyPr>
          <a:lstStyle/>
          <a:p>
            <a:pPr algn="ctr"/>
            <a:r>
              <a:rPr lang="en-US" sz="8800" dirty="0" smtClean="0"/>
              <a:t>RA</a:t>
            </a:r>
            <a:endParaRPr lang="en-US" sz="8800" dirty="0"/>
          </a:p>
        </p:txBody>
      </p:sp>
      <p:sp>
        <p:nvSpPr>
          <p:cNvPr id="3" name="Content Placeholder 2"/>
          <p:cNvSpPr>
            <a:spLocks noGrp="1"/>
          </p:cNvSpPr>
          <p:nvPr>
            <p:ph idx="1"/>
          </p:nvPr>
        </p:nvSpPr>
        <p:spPr>
          <a:xfrm flipH="1">
            <a:off x="1981200" y="1295400"/>
            <a:ext cx="5486400" cy="838200"/>
          </a:xfrm>
        </p:spPr>
        <p:txBody>
          <a:bodyPr>
            <a:normAutofit/>
          </a:bodyPr>
          <a:lstStyle/>
          <a:p>
            <a:pPr algn="ctr">
              <a:buNone/>
            </a:pPr>
            <a:r>
              <a:rPr lang="en-US" sz="3600" dirty="0" smtClean="0">
                <a:solidFill>
                  <a:schemeClr val="tx1">
                    <a:lumMod val="95000"/>
                  </a:schemeClr>
                </a:solidFill>
              </a:rPr>
              <a:t>The god of the Sun</a:t>
            </a:r>
            <a:endParaRPr lang="en-US" sz="3600" dirty="0">
              <a:solidFill>
                <a:schemeClr val="tx1">
                  <a:lumMod val="95000"/>
                </a:schemeClr>
              </a:solidFill>
            </a:endParaRPr>
          </a:p>
        </p:txBody>
      </p:sp>
      <p:pic>
        <p:nvPicPr>
          <p:cNvPr id="14340" name="Picture 4" descr="http://2.bp.blogspot.com/-0qgffKANfVk/TzG31Akc68I/AAAAAAAAAP8/Q_gdNvU57oI/s320/Ra+ancient+Egyptian+god.png">
            <a:hlinkClick r:id="rId2"/>
          </p:cNvPr>
          <p:cNvPicPr>
            <a:picLocks noChangeAspect="1" noChangeArrowheads="1"/>
          </p:cNvPicPr>
          <p:nvPr/>
        </p:nvPicPr>
        <p:blipFill>
          <a:blip r:embed="rId3" cstate="print"/>
          <a:srcRect/>
          <a:stretch>
            <a:fillRect/>
          </a:stretch>
        </p:blipFill>
        <p:spPr bwMode="auto">
          <a:xfrm>
            <a:off x="3886202" y="2514600"/>
            <a:ext cx="2009775" cy="3886200"/>
          </a:xfrm>
          <a:prstGeom prst="rect">
            <a:avLst/>
          </a:prstGeom>
          <a:noFill/>
        </p:spPr>
      </p:pic>
    </p:spTree>
  </p:cSld>
  <p:clrMapOvr>
    <a:masterClrMapping/>
  </p:clrMapOvr>
  <p:transition>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875506"/>
          </a:xfrm>
        </p:spPr>
        <p:txBody>
          <a:bodyPr>
            <a:noAutofit/>
          </a:bodyPr>
          <a:lstStyle/>
          <a:p>
            <a:pPr algn="ctr"/>
            <a:r>
              <a:rPr lang="en-US" sz="8800" dirty="0" smtClean="0"/>
              <a:t>ISIS</a:t>
            </a:r>
            <a:endParaRPr lang="en-US" sz="8800" dirty="0"/>
          </a:p>
        </p:txBody>
      </p:sp>
      <p:sp>
        <p:nvSpPr>
          <p:cNvPr id="3" name="Content Placeholder 2"/>
          <p:cNvSpPr>
            <a:spLocks noGrp="1"/>
          </p:cNvSpPr>
          <p:nvPr>
            <p:ph idx="1"/>
          </p:nvPr>
        </p:nvSpPr>
        <p:spPr>
          <a:xfrm>
            <a:off x="457200" y="1295400"/>
            <a:ext cx="8229600" cy="533400"/>
          </a:xfrm>
        </p:spPr>
        <p:txBody>
          <a:bodyPr>
            <a:noAutofit/>
          </a:bodyPr>
          <a:lstStyle/>
          <a:p>
            <a:pPr algn="ctr">
              <a:buNone/>
            </a:pPr>
            <a:r>
              <a:rPr lang="en-US" sz="3600" dirty="0" smtClean="0"/>
              <a:t>The goddess of Wives and Mothers</a:t>
            </a:r>
            <a:endParaRPr lang="en-US" sz="3600" dirty="0"/>
          </a:p>
        </p:txBody>
      </p:sp>
      <p:pic>
        <p:nvPicPr>
          <p:cNvPr id="6146" name="Picture 2" descr="http://upload.wikimedia.org/wikipedia/commons/thumb/e/ec/Isis.svg/264px-Isis.svg.png"/>
          <p:cNvPicPr>
            <a:picLocks noChangeAspect="1" noChangeArrowheads="1"/>
          </p:cNvPicPr>
          <p:nvPr/>
        </p:nvPicPr>
        <p:blipFill>
          <a:blip r:embed="rId2" cstate="print"/>
          <a:srcRect/>
          <a:stretch>
            <a:fillRect/>
          </a:stretch>
        </p:blipFill>
        <p:spPr bwMode="auto">
          <a:xfrm>
            <a:off x="2971800" y="2057400"/>
            <a:ext cx="2514600" cy="4572000"/>
          </a:xfrm>
          <a:prstGeom prst="rect">
            <a:avLst/>
          </a:prstGeom>
          <a:noFill/>
        </p:spPr>
      </p:pic>
    </p:spTree>
  </p:cSld>
  <p:clrMapOvr>
    <a:masterClrMapping/>
  </p:clrMapOvr>
  <p:transition>
    <p:split orient="vert" dir="in"/>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1"/>
            <a:ext cx="8534400" cy="6370975"/>
          </a:xfrm>
          <a:prstGeom prst="rect">
            <a:avLst/>
          </a:prstGeom>
        </p:spPr>
        <p:txBody>
          <a:bodyPr wrap="square">
            <a:spAutoFit/>
          </a:bodyPr>
          <a:lstStyle/>
          <a:p>
            <a:r>
              <a:rPr lang="en-US" sz="2400" dirty="0"/>
              <a:t>A great goddess, the wife and sister of Osiris, the sister of Seth and </a:t>
            </a:r>
            <a:r>
              <a:rPr lang="en-US" sz="2400" dirty="0" err="1"/>
              <a:t>Nephthys</a:t>
            </a:r>
            <a:r>
              <a:rPr lang="en-US" sz="2400" dirty="0"/>
              <a:t>, and the mother of Horus. Isis, one of the nine great deities known as the Ennead, is featured in myth principally as the devoted wife of Osiris, the first king on earth, and the mother of Horus. As the divine exemplar of the dedicated wife and mother, Isis was the center of an important cult which spread over, and out of, the borders of ancient Egypt. The goddess's adversary was her brother Set, who brought about the death of Osiris and stole his throne. Isis retrieved her husband's corpse and protected it from Set, using magic powers to halt or reverse the decay. In one account, Isis hovered over the body as a </a:t>
            </a:r>
            <a:r>
              <a:rPr lang="en-US" sz="2400" dirty="0" err="1"/>
              <a:t>sparrowhawk</a:t>
            </a:r>
            <a:r>
              <a:rPr lang="en-US" sz="2400" dirty="0"/>
              <a:t> and fanned </a:t>
            </a:r>
            <a:r>
              <a:rPr lang="en-US" sz="2400" dirty="0" err="1"/>
              <a:t>enought</a:t>
            </a:r>
            <a:r>
              <a:rPr lang="en-US" sz="2400" dirty="0"/>
              <a:t> life into Osiris with her wings to enable her to conceive a son, the god Horus. Isis protected Horus from Set and assisted him to regain </a:t>
            </a:r>
            <a:r>
              <a:rPr lang="en-US" sz="2400" dirty="0" smtClean="0"/>
              <a:t>his. birthright, the Egyptian kingship, from his uncle</a:t>
            </a:r>
            <a:endParaRPr lang="en-US" sz="2400" dirty="0"/>
          </a:p>
        </p:txBody>
      </p:sp>
    </p:spTree>
  </p:cSld>
  <p:clrMapOvr>
    <a:masterClrMapping/>
  </p:clrMapOvr>
  <p:transition>
    <p:split orient="vert"/>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723106"/>
          </a:xfrm>
        </p:spPr>
        <p:txBody>
          <a:bodyPr>
            <a:noAutofit/>
          </a:bodyPr>
          <a:lstStyle/>
          <a:p>
            <a:pPr algn="ctr"/>
            <a:r>
              <a:rPr lang="en-US" sz="8800" dirty="0" smtClean="0"/>
              <a:t>THOTH</a:t>
            </a:r>
            <a:endParaRPr lang="en-US" sz="8800" dirty="0"/>
          </a:p>
        </p:txBody>
      </p:sp>
      <p:sp>
        <p:nvSpPr>
          <p:cNvPr id="3" name="Content Placeholder 2"/>
          <p:cNvSpPr>
            <a:spLocks noGrp="1"/>
          </p:cNvSpPr>
          <p:nvPr>
            <p:ph idx="1"/>
          </p:nvPr>
        </p:nvSpPr>
        <p:spPr>
          <a:xfrm>
            <a:off x="457200" y="1295400"/>
            <a:ext cx="8229600" cy="533400"/>
          </a:xfrm>
        </p:spPr>
        <p:txBody>
          <a:bodyPr>
            <a:noAutofit/>
          </a:bodyPr>
          <a:lstStyle/>
          <a:p>
            <a:pPr algn="ctr">
              <a:buNone/>
            </a:pPr>
            <a:r>
              <a:rPr lang="en-US" sz="3600" dirty="0" smtClean="0"/>
              <a:t>The god of Knowledge and Writing</a:t>
            </a:r>
            <a:endParaRPr lang="en-US" sz="3600" dirty="0"/>
          </a:p>
        </p:txBody>
      </p:sp>
      <p:pic>
        <p:nvPicPr>
          <p:cNvPr id="5122" name="Picture 2" descr="http://upload.wikimedia.org/wikipedia/commons/thumb/c/c3/Thoth.svg/220px-Thoth.svg.png"/>
          <p:cNvPicPr>
            <a:picLocks noChangeAspect="1" noChangeArrowheads="1"/>
          </p:cNvPicPr>
          <p:nvPr/>
        </p:nvPicPr>
        <p:blipFill>
          <a:blip r:embed="rId2" cstate="print"/>
          <a:srcRect/>
          <a:stretch>
            <a:fillRect/>
          </a:stretch>
        </p:blipFill>
        <p:spPr bwMode="auto">
          <a:xfrm>
            <a:off x="3505201" y="2209801"/>
            <a:ext cx="2095500" cy="4038601"/>
          </a:xfrm>
          <a:prstGeom prst="rect">
            <a:avLst/>
          </a:prstGeom>
          <a:noFill/>
        </p:spPr>
      </p:pic>
    </p:spTree>
  </p:cSld>
  <p:clrMapOvr>
    <a:masterClrMapping/>
  </p:clrMapOvr>
  <p:transition>
    <p:strips dir="l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534400" cy="6124754"/>
          </a:xfrm>
          <a:prstGeom prst="rect">
            <a:avLst/>
          </a:prstGeom>
        </p:spPr>
        <p:txBody>
          <a:bodyPr wrap="square">
            <a:spAutoFit/>
          </a:bodyPr>
          <a:lstStyle/>
          <a:p>
            <a:r>
              <a:rPr lang="en-US" sz="2800" dirty="0"/>
              <a:t>He was the god of writing and knowledge. The ancient Egyptians believed that Thoth gave them the gift of hieroglyphic writing. Thoth was also connected with the moon. The god of wisdom, Thoth was said to be self-created at the beginning of time, along with his consort </a:t>
            </a:r>
            <a:r>
              <a:rPr lang="en-US" sz="2800" dirty="0" err="1"/>
              <a:t>Maat</a:t>
            </a:r>
            <a:r>
              <a:rPr lang="en-US" sz="2800" dirty="0"/>
              <a:t> ((truth), or perhaps created by Re. Thoth was depicted as a man with the head of an ibis, and carried a pen and </a:t>
            </a:r>
            <a:r>
              <a:rPr lang="en-US" sz="2800" dirty="0" smtClean="0"/>
              <a:t>scrolls </a:t>
            </a:r>
            <a:r>
              <a:rPr lang="en-US" sz="2800" dirty="0"/>
              <a:t>upon which he recorded all things. He was shown as attendant in almost all major scene involving the gods, but especially at the judgment of the </a:t>
            </a:r>
            <a:r>
              <a:rPr lang="en-US" sz="2800" dirty="0" smtClean="0"/>
              <a:t>deceased</a:t>
            </a:r>
            <a:r>
              <a:rPr lang="en-US" sz="2800" dirty="0"/>
              <a:t>. He served as the messenger of the gods, and was thus equated by the Greeks with Hermes. </a:t>
            </a:r>
          </a:p>
        </p:txBody>
      </p:sp>
    </p:spTree>
  </p:cSld>
  <p:clrMapOvr>
    <a:masterClrMapping/>
  </p:clrMapOvr>
  <p:transition>
    <p:strips/>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Autofit/>
          </a:bodyPr>
          <a:lstStyle/>
          <a:p>
            <a:pPr algn="ctr"/>
            <a:r>
              <a:rPr lang="en-US" sz="8800" dirty="0" smtClean="0"/>
              <a:t>ANUBIS</a:t>
            </a:r>
            <a:endParaRPr lang="en-US" sz="8800" dirty="0"/>
          </a:p>
        </p:txBody>
      </p:sp>
      <p:sp>
        <p:nvSpPr>
          <p:cNvPr id="3" name="Content Placeholder 2"/>
          <p:cNvSpPr>
            <a:spLocks noGrp="1"/>
          </p:cNvSpPr>
          <p:nvPr>
            <p:ph idx="1"/>
          </p:nvPr>
        </p:nvSpPr>
        <p:spPr>
          <a:xfrm>
            <a:off x="457200" y="1295400"/>
            <a:ext cx="8229600" cy="685800"/>
          </a:xfrm>
        </p:spPr>
        <p:txBody>
          <a:bodyPr>
            <a:normAutofit/>
          </a:bodyPr>
          <a:lstStyle/>
          <a:p>
            <a:pPr algn="ctr">
              <a:buNone/>
            </a:pPr>
            <a:r>
              <a:rPr lang="en-US" sz="3600" dirty="0" smtClean="0"/>
              <a:t>The god of Embalming</a:t>
            </a:r>
            <a:endParaRPr lang="en-US" sz="3600" dirty="0"/>
          </a:p>
        </p:txBody>
      </p:sp>
      <p:pic>
        <p:nvPicPr>
          <p:cNvPr id="4098" name="Picture 2" descr="http://upload.wikimedia.org/wikipedia/commons/thumb/6/6d/Anubis_standing.svg/220px-Anubis_standing.svg.png"/>
          <p:cNvPicPr>
            <a:picLocks noChangeAspect="1" noChangeArrowheads="1"/>
          </p:cNvPicPr>
          <p:nvPr/>
        </p:nvPicPr>
        <p:blipFill>
          <a:blip r:embed="rId2" cstate="print"/>
          <a:srcRect/>
          <a:stretch>
            <a:fillRect/>
          </a:stretch>
        </p:blipFill>
        <p:spPr bwMode="auto">
          <a:xfrm>
            <a:off x="3657601" y="2057400"/>
            <a:ext cx="2095500" cy="4486276"/>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8534400" cy="5693866"/>
          </a:xfrm>
          <a:prstGeom prst="rect">
            <a:avLst/>
          </a:prstGeom>
        </p:spPr>
        <p:txBody>
          <a:bodyPr wrap="square">
            <a:spAutoFit/>
          </a:bodyPr>
          <a:lstStyle/>
          <a:p>
            <a:r>
              <a:rPr lang="en-US" sz="2800" dirty="0"/>
              <a:t>The jackal-headed god of embalming, also known as </a:t>
            </a:r>
            <a:r>
              <a:rPr lang="en-US" sz="2800" dirty="0" err="1"/>
              <a:t>Anpu</a:t>
            </a:r>
            <a:r>
              <a:rPr lang="en-US" sz="2800" dirty="0"/>
              <a:t>. He is sometimes said to be the son of the god Osiris, the first king or pharaoh on earth, and his sister </a:t>
            </a:r>
            <a:r>
              <a:rPr lang="en-US" sz="2800" dirty="0" err="1"/>
              <a:t>Nephthys</a:t>
            </a:r>
            <a:r>
              <a:rPr lang="en-US" sz="2800" dirty="0"/>
              <a:t>. After Osiris was </a:t>
            </a:r>
            <a:r>
              <a:rPr lang="en-US" sz="2800"/>
              <a:t>killed </a:t>
            </a:r>
            <a:r>
              <a:rPr lang="en-US" sz="2800" smtClean="0"/>
              <a:t>by </a:t>
            </a:r>
            <a:r>
              <a:rPr lang="en-US" sz="2800" dirty="0"/>
              <a:t>his brother Set, Anubis </a:t>
            </a:r>
            <a:r>
              <a:rPr lang="en-US" sz="2800" dirty="0" err="1"/>
              <a:t>enbalmed</a:t>
            </a:r>
            <a:r>
              <a:rPr lang="en-US" sz="2800" dirty="0"/>
              <a:t> the body and wrapped it in linen bandages making Osiris the first mummy. Anubis later defended the corpse against the attacks of Set. After death Osiris became ruler of the underworld. Anubis, as one of the most important officials, guided the deceased through the underworld into the presence of Osiris and oversaw their judgment.</a:t>
            </a:r>
          </a:p>
        </p:txBody>
      </p:sp>
    </p:spTree>
  </p:cSld>
  <p:clrMapOvr>
    <a:masterClrMapping/>
  </p:clrMapOvr>
  <p:transition>
    <p:strips dir="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799306"/>
          </a:xfrm>
        </p:spPr>
        <p:txBody>
          <a:bodyPr>
            <a:noAutofit/>
          </a:bodyPr>
          <a:lstStyle/>
          <a:p>
            <a:pPr algn="ctr"/>
            <a:r>
              <a:rPr lang="en-US" sz="8800" dirty="0" smtClean="0"/>
              <a:t>MA’AT</a:t>
            </a:r>
            <a:endParaRPr lang="en-US" sz="8800" dirty="0"/>
          </a:p>
        </p:txBody>
      </p:sp>
      <p:sp>
        <p:nvSpPr>
          <p:cNvPr id="3" name="Content Placeholder 2"/>
          <p:cNvSpPr>
            <a:spLocks noGrp="1"/>
          </p:cNvSpPr>
          <p:nvPr>
            <p:ph idx="1"/>
          </p:nvPr>
        </p:nvSpPr>
        <p:spPr>
          <a:xfrm>
            <a:off x="457200" y="1295400"/>
            <a:ext cx="8229600" cy="762000"/>
          </a:xfrm>
        </p:spPr>
        <p:txBody>
          <a:bodyPr>
            <a:normAutofit/>
          </a:bodyPr>
          <a:lstStyle/>
          <a:p>
            <a:pPr algn="ctr">
              <a:buNone/>
            </a:pPr>
            <a:r>
              <a:rPr lang="en-US" sz="3600" dirty="0" smtClean="0"/>
              <a:t>The goddess of Truth and Justice</a:t>
            </a:r>
            <a:endParaRPr lang="en-US" sz="3600" dirty="0"/>
          </a:p>
        </p:txBody>
      </p:sp>
      <p:pic>
        <p:nvPicPr>
          <p:cNvPr id="3074" name="Picture 2" descr="http://www.warmblues.com/blog/art/120706.jpg"/>
          <p:cNvPicPr>
            <a:picLocks noChangeAspect="1" noChangeArrowheads="1"/>
          </p:cNvPicPr>
          <p:nvPr/>
        </p:nvPicPr>
        <p:blipFill>
          <a:blip r:embed="rId2" cstate="print"/>
          <a:srcRect/>
          <a:stretch>
            <a:fillRect/>
          </a:stretch>
        </p:blipFill>
        <p:spPr bwMode="auto">
          <a:xfrm>
            <a:off x="2721167" y="2114550"/>
            <a:ext cx="4117784" cy="4438651"/>
          </a:xfrm>
          <a:prstGeom prst="rect">
            <a:avLst/>
          </a:prstGeom>
          <a:noFill/>
        </p:spPr>
      </p:pic>
    </p:spTree>
  </p:cSld>
  <p:clrMapOvr>
    <a:masterClrMapping/>
  </p:clrMapOvr>
  <p:transition>
    <p:circl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686800" cy="6494085"/>
          </a:xfrm>
          <a:prstGeom prst="rect">
            <a:avLst/>
          </a:prstGeom>
        </p:spPr>
        <p:txBody>
          <a:bodyPr wrap="square">
            <a:spAutoFit/>
          </a:bodyPr>
          <a:lstStyle/>
          <a:p>
            <a:r>
              <a:rPr lang="en-US" sz="3200" dirty="0"/>
              <a:t>The goddess of truth and justice. </a:t>
            </a:r>
            <a:r>
              <a:rPr lang="en-US" sz="3200" dirty="0" err="1"/>
              <a:t>Maat</a:t>
            </a:r>
            <a:r>
              <a:rPr lang="en-US" sz="3200" dirty="0"/>
              <a:t>, the daughter of the sun god and wife of Thoth, embodied divine order and harmony. She was depicted standing or squatting, with her symbol, an ostrich feather, in her headdress. In the underworld, the heart - or the conscience - of a dead person was weighed against the feather of </a:t>
            </a:r>
            <a:r>
              <a:rPr lang="en-US" sz="3200" dirty="0" err="1"/>
              <a:t>Maat</a:t>
            </a:r>
            <a:r>
              <a:rPr lang="en-US" sz="3200" dirty="0"/>
              <a:t>; or Truth. If the heart was burdened by sin so that it was heavier than the feather, the deceased was devoured by a monster. If the scales balanced, the deceased became a spirit among the gods. </a:t>
            </a:r>
          </a:p>
        </p:txBody>
      </p:sp>
    </p:spTree>
  </p:cSld>
  <p:clrMapOvr>
    <a:masterClrMapping/>
  </p:clrMapOvr>
  <p:transition>
    <p:diamon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noAutofit/>
          </a:bodyPr>
          <a:lstStyle/>
          <a:p>
            <a:pPr algn="ctr"/>
            <a:r>
              <a:rPr lang="en-US" sz="8800" dirty="0" smtClean="0"/>
              <a:t>AMUN</a:t>
            </a:r>
            <a:endParaRPr lang="en-US" sz="8800" dirty="0"/>
          </a:p>
        </p:txBody>
      </p:sp>
      <p:sp>
        <p:nvSpPr>
          <p:cNvPr id="3" name="Content Placeholder 2"/>
          <p:cNvSpPr>
            <a:spLocks noGrp="1"/>
          </p:cNvSpPr>
          <p:nvPr>
            <p:ph idx="1"/>
          </p:nvPr>
        </p:nvSpPr>
        <p:spPr>
          <a:xfrm>
            <a:off x="457200" y="1295400"/>
            <a:ext cx="8229600" cy="533400"/>
          </a:xfrm>
        </p:spPr>
        <p:txBody>
          <a:bodyPr>
            <a:noAutofit/>
          </a:bodyPr>
          <a:lstStyle/>
          <a:p>
            <a:pPr algn="ctr">
              <a:buNone/>
            </a:pPr>
            <a:r>
              <a:rPr lang="en-US" sz="3600" dirty="0" smtClean="0"/>
              <a:t>The god of </a:t>
            </a:r>
            <a:endParaRPr lang="en-US" sz="3600" dirty="0"/>
          </a:p>
        </p:txBody>
      </p:sp>
      <p:pic>
        <p:nvPicPr>
          <p:cNvPr id="2050" name="Picture 2" descr="http://wpcontent.answcdn.com/wikipedia/commons/thumb/5/57/Amun.svg/220px-Amun.svg.png"/>
          <p:cNvPicPr>
            <a:picLocks noChangeAspect="1" noChangeArrowheads="1"/>
          </p:cNvPicPr>
          <p:nvPr/>
        </p:nvPicPr>
        <p:blipFill>
          <a:blip r:embed="rId2" cstate="print"/>
          <a:srcRect/>
          <a:stretch>
            <a:fillRect/>
          </a:stretch>
        </p:blipFill>
        <p:spPr bwMode="auto">
          <a:xfrm>
            <a:off x="3505201" y="2057400"/>
            <a:ext cx="2095500" cy="4495800"/>
          </a:xfrm>
          <a:prstGeom prst="rect">
            <a:avLst/>
          </a:prstGeom>
          <a:noFill/>
        </p:spPr>
      </p:pic>
    </p:spTree>
  </p:cSld>
  <p:clrMapOvr>
    <a:masterClrMapping/>
  </p:clrMapOvr>
  <p:transition>
    <p:plus/>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362200"/>
            <a:ext cx="8839200" cy="3785652"/>
          </a:xfrm>
          <a:prstGeom prst="rect">
            <a:avLst/>
          </a:prstGeom>
        </p:spPr>
        <p:txBody>
          <a:bodyPr wrap="square">
            <a:spAutoFit/>
          </a:bodyPr>
          <a:lstStyle/>
          <a:p>
            <a:r>
              <a:rPr lang="en-US" sz="4000" dirty="0" err="1" smtClean="0"/>
              <a:t>Amun</a:t>
            </a:r>
            <a:r>
              <a:rPr lang="en-US" sz="4000" dirty="0" smtClean="0"/>
              <a:t> was important throughout the history of ancient Egypt. However, when </a:t>
            </a:r>
            <a:r>
              <a:rPr lang="en-US" sz="4000" dirty="0" err="1" smtClean="0"/>
              <a:t>Amun</a:t>
            </a:r>
            <a:r>
              <a:rPr lang="en-US" sz="4000" dirty="0" smtClean="0"/>
              <a:t> was combined with the sun god Ra he was even more powerful. He was then called </a:t>
            </a:r>
            <a:r>
              <a:rPr lang="en-US" sz="4000" dirty="0" err="1" smtClean="0"/>
              <a:t>Amun</a:t>
            </a:r>
            <a:r>
              <a:rPr lang="en-US" sz="4000" dirty="0" smtClean="0"/>
              <a:t>-Ra. </a:t>
            </a:r>
            <a:endParaRPr lang="en-US" sz="4000" dirty="0"/>
          </a:p>
        </p:txBody>
      </p:sp>
      <p:sp>
        <p:nvSpPr>
          <p:cNvPr id="3" name="Rectangle 2"/>
          <p:cNvSpPr/>
          <p:nvPr/>
        </p:nvSpPr>
        <p:spPr>
          <a:xfrm>
            <a:off x="609600" y="152400"/>
            <a:ext cx="7620000" cy="1938992"/>
          </a:xfrm>
          <a:prstGeom prst="rect">
            <a:avLst/>
          </a:prstGeom>
        </p:spPr>
        <p:txBody>
          <a:bodyPr wrap="square">
            <a:spAutoFit/>
          </a:bodyPr>
          <a:lstStyle/>
          <a:p>
            <a:r>
              <a:rPr lang="en-US" sz="4000" b="1" dirty="0" err="1" smtClean="0"/>
              <a:t>Amun</a:t>
            </a:r>
            <a:r>
              <a:rPr lang="en-US" sz="4000" b="1" dirty="0" smtClean="0"/>
              <a:t> was one of the most powerful gods in ancient Egypt.</a:t>
            </a:r>
            <a:r>
              <a:rPr lang="en-US" sz="4000" dirty="0" smtClean="0"/>
              <a:t> </a:t>
            </a:r>
            <a:endParaRPr lang="en-US" sz="4000" dirty="0"/>
          </a:p>
        </p:txBody>
      </p:sp>
    </p:spTree>
  </p:cSld>
  <p:clrMapOvr>
    <a:masterClrMapping/>
  </p:clrMapOvr>
  <p:transition>
    <p:newsfla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04800"/>
            <a:ext cx="8229600" cy="5509200"/>
          </a:xfrm>
          <a:prstGeom prst="rect">
            <a:avLst/>
          </a:prstGeom>
        </p:spPr>
        <p:txBody>
          <a:bodyPr wrap="square">
            <a:spAutoFit/>
          </a:bodyPr>
          <a:lstStyle/>
          <a:p>
            <a:r>
              <a:rPr lang="en-US" sz="4400" dirty="0"/>
              <a:t>Ra was the sun god. He was the most important god of the ancient Egyptians. The ancient Egyptians believed that Ra was swallowed every night by the sky goddess Nut, and was reborn every morning. </a:t>
            </a:r>
          </a:p>
        </p:txBody>
      </p:sp>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Autofit/>
          </a:bodyPr>
          <a:lstStyle/>
          <a:p>
            <a:pPr algn="ctr"/>
            <a:r>
              <a:rPr lang="en-US" sz="8800" dirty="0" smtClean="0"/>
              <a:t>BASTET</a:t>
            </a:r>
            <a:endParaRPr lang="en-US" sz="8800" dirty="0"/>
          </a:p>
        </p:txBody>
      </p:sp>
      <p:sp>
        <p:nvSpPr>
          <p:cNvPr id="3" name="Content Placeholder 2"/>
          <p:cNvSpPr>
            <a:spLocks noGrp="1"/>
          </p:cNvSpPr>
          <p:nvPr>
            <p:ph idx="1"/>
          </p:nvPr>
        </p:nvSpPr>
        <p:spPr>
          <a:xfrm>
            <a:off x="457200" y="1295400"/>
            <a:ext cx="8229600" cy="609600"/>
          </a:xfrm>
        </p:spPr>
        <p:txBody>
          <a:bodyPr>
            <a:noAutofit/>
          </a:bodyPr>
          <a:lstStyle/>
          <a:p>
            <a:pPr algn="ctr">
              <a:buNone/>
            </a:pPr>
            <a:r>
              <a:rPr lang="en-US" sz="3600" dirty="0" smtClean="0"/>
              <a:t>The goddess of Love and Fertility</a:t>
            </a:r>
            <a:endParaRPr lang="en-US" sz="3600" dirty="0"/>
          </a:p>
        </p:txBody>
      </p:sp>
      <p:pic>
        <p:nvPicPr>
          <p:cNvPr id="1026" name="Picture 2" descr="http://upload.wikimedia.org/wikipedia/commons/thumb/d/d9/Bastet.svg/220px-Bastet.svg.png"/>
          <p:cNvPicPr>
            <a:picLocks noChangeAspect="1" noChangeArrowheads="1"/>
          </p:cNvPicPr>
          <p:nvPr/>
        </p:nvPicPr>
        <p:blipFill>
          <a:blip r:embed="rId2" cstate="print"/>
          <a:srcRect/>
          <a:stretch>
            <a:fillRect/>
          </a:stretch>
        </p:blipFill>
        <p:spPr bwMode="auto">
          <a:xfrm>
            <a:off x="3581401" y="2133600"/>
            <a:ext cx="2095500" cy="4200526"/>
          </a:xfrm>
          <a:prstGeom prst="rect">
            <a:avLst/>
          </a:prstGeom>
          <a:noFill/>
        </p:spPr>
      </p:pic>
    </p:spTree>
  </p:cSld>
  <p:clrMapOvr>
    <a:masterClrMapping/>
  </p:clrMapOvr>
  <p:transition>
    <p:push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457201"/>
            <a:ext cx="8534400" cy="5016758"/>
          </a:xfrm>
          <a:prstGeom prst="rect">
            <a:avLst/>
          </a:prstGeom>
        </p:spPr>
        <p:txBody>
          <a:bodyPr wrap="square">
            <a:spAutoFit/>
          </a:bodyPr>
          <a:lstStyle/>
          <a:p>
            <a:r>
              <a:rPr lang="en-US" sz="3200" dirty="0"/>
              <a:t>The Cat-headed goddess of love</a:t>
            </a:r>
            <a:r>
              <a:rPr lang="en-US" sz="3200" dirty="0" smtClean="0"/>
              <a:t>, </a:t>
            </a:r>
            <a:r>
              <a:rPr lang="en-US" sz="3200" dirty="0"/>
              <a:t>and fertility. Like the ferocious war goddess </a:t>
            </a:r>
            <a:r>
              <a:rPr lang="en-US" sz="3200" dirty="0" err="1"/>
              <a:t>Sekhmet</a:t>
            </a:r>
            <a:r>
              <a:rPr lang="en-US" sz="3200" dirty="0"/>
              <a:t>, </a:t>
            </a:r>
            <a:r>
              <a:rPr lang="en-US" sz="3200" dirty="0" err="1"/>
              <a:t>Bastet</a:t>
            </a:r>
            <a:r>
              <a:rPr lang="en-US" sz="3200" dirty="0"/>
              <a:t> was originally a lioness deity, but from c. 900 BC, she </a:t>
            </a:r>
            <a:r>
              <a:rPr lang="en-US" sz="3200" dirty="0" err="1"/>
              <a:t>begain</a:t>
            </a:r>
            <a:r>
              <a:rPr lang="en-US" sz="3200" dirty="0"/>
              <a:t> to be represented as a cat, perhaps because of her gentler nature. She was sometimes depicted with kittens, which symbolized her role as a fertility deity. Mummified cats were often buried near her shrines.</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pPr algn="ctr"/>
            <a:r>
              <a:rPr lang="en-US" sz="8800" dirty="0" smtClean="0"/>
              <a:t>HAPI</a:t>
            </a:r>
            <a:endParaRPr lang="en-US" sz="8800" dirty="0"/>
          </a:p>
        </p:txBody>
      </p:sp>
      <p:sp>
        <p:nvSpPr>
          <p:cNvPr id="3" name="Content Placeholder 2"/>
          <p:cNvSpPr>
            <a:spLocks noGrp="1"/>
          </p:cNvSpPr>
          <p:nvPr>
            <p:ph idx="1"/>
          </p:nvPr>
        </p:nvSpPr>
        <p:spPr>
          <a:xfrm>
            <a:off x="457200" y="1295400"/>
            <a:ext cx="8229600" cy="838200"/>
          </a:xfrm>
        </p:spPr>
        <p:txBody>
          <a:bodyPr>
            <a:normAutofit/>
          </a:bodyPr>
          <a:lstStyle/>
          <a:p>
            <a:pPr algn="ctr">
              <a:buNone/>
            </a:pPr>
            <a:r>
              <a:rPr lang="en-US" sz="3600" dirty="0" smtClean="0"/>
              <a:t>The god of the Nile</a:t>
            </a:r>
            <a:endParaRPr lang="en-US" sz="3600" dirty="0"/>
          </a:p>
        </p:txBody>
      </p:sp>
      <p:pic>
        <p:nvPicPr>
          <p:cNvPr id="28674" name="Picture 2" descr="http://www.ucg.org.nz/wp-content/uploads/2011/04/hjh.jpg"/>
          <p:cNvPicPr>
            <a:picLocks noChangeAspect="1" noChangeArrowheads="1"/>
          </p:cNvPicPr>
          <p:nvPr/>
        </p:nvPicPr>
        <p:blipFill>
          <a:blip r:embed="rId2" cstate="print"/>
          <a:srcRect/>
          <a:stretch>
            <a:fillRect/>
          </a:stretch>
        </p:blipFill>
        <p:spPr bwMode="auto">
          <a:xfrm>
            <a:off x="2590800" y="2209801"/>
            <a:ext cx="4362451" cy="4362451"/>
          </a:xfrm>
          <a:prstGeom prst="rect">
            <a:avLst/>
          </a:prstGeom>
          <a:noFill/>
        </p:spPr>
      </p:pic>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335847"/>
            <a:ext cx="6934200" cy="6832640"/>
          </a:xfrm>
          <a:prstGeom prst="rect">
            <a:avLst/>
          </a:prstGeom>
        </p:spPr>
        <p:txBody>
          <a:bodyPr wrap="square">
            <a:spAutoFit/>
          </a:bodyPr>
          <a:lstStyle/>
          <a:p>
            <a:r>
              <a:rPr lang="en-US" sz="2800" dirty="0" err="1" smtClean="0"/>
              <a:t>Hapi</a:t>
            </a:r>
            <a:r>
              <a:rPr lang="en-US" sz="2800" dirty="0" smtClean="0"/>
              <a:t> was a very important deity to anyone living in the Nile valley. He was the god of the Nile, particularly the </a:t>
            </a:r>
            <a:r>
              <a:rPr lang="en-US" sz="2800" dirty="0" smtClean="0"/>
              <a:t>inundation (flooding). </a:t>
            </a:r>
            <a:r>
              <a:rPr lang="en-US" sz="2800" dirty="0" smtClean="0"/>
              <a:t>It was believed that </a:t>
            </a:r>
            <a:r>
              <a:rPr lang="en-US" sz="2800" dirty="0" err="1" smtClean="0"/>
              <a:t>Hapi's</a:t>
            </a:r>
            <a:r>
              <a:rPr lang="en-US" sz="2800" dirty="0" smtClean="0"/>
              <a:t> source was two whirlpools in the caves on </a:t>
            </a:r>
            <a:r>
              <a:rPr lang="en-US" sz="2800" u="sng" dirty="0">
                <a:hlinkClick r:id="rId2" action="ppaction://hlinkfile"/>
              </a:rPr>
              <a:t>Elephantine island</a:t>
            </a:r>
            <a:r>
              <a:rPr lang="en-US" sz="2800" dirty="0" smtClean="0"/>
              <a:t>. On his journey he was thought to flow through the Underworld, through the heavens, and then through Egypt. He was responsible for watering the meadows and bringing the dew. But most importantly he brought the fertile inundation. He provided food and water for nourishment and for offerings to the gods. </a:t>
            </a:r>
            <a:r>
              <a:rPr lang="en-US" dirty="0" smtClean="0"/>
              <a:t/>
            </a:r>
            <a:br>
              <a:rPr lang="en-US" dirty="0" smtClean="0"/>
            </a:br>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875506"/>
          </a:xfrm>
        </p:spPr>
        <p:txBody>
          <a:bodyPr>
            <a:noAutofit/>
          </a:bodyPr>
          <a:lstStyle/>
          <a:p>
            <a:pPr algn="ctr"/>
            <a:r>
              <a:rPr lang="en-US" sz="8800" dirty="0" smtClean="0"/>
              <a:t>HATHOR</a:t>
            </a:r>
            <a:endParaRPr lang="en-US" sz="8800" dirty="0"/>
          </a:p>
        </p:txBody>
      </p:sp>
      <p:sp>
        <p:nvSpPr>
          <p:cNvPr id="3" name="Content Placeholder 2"/>
          <p:cNvSpPr>
            <a:spLocks noGrp="1"/>
          </p:cNvSpPr>
          <p:nvPr>
            <p:ph idx="1"/>
          </p:nvPr>
        </p:nvSpPr>
        <p:spPr>
          <a:xfrm>
            <a:off x="304800" y="1295400"/>
            <a:ext cx="8534400" cy="533400"/>
          </a:xfrm>
        </p:spPr>
        <p:txBody>
          <a:bodyPr>
            <a:normAutofit fontScale="92500"/>
          </a:bodyPr>
          <a:lstStyle/>
          <a:p>
            <a:pPr algn="ctr">
              <a:buNone/>
            </a:pPr>
            <a:r>
              <a:rPr lang="en-US" dirty="0" smtClean="0"/>
              <a:t>The goddess of Women, Childbirth and Children </a:t>
            </a:r>
            <a:endParaRPr lang="en-US" dirty="0"/>
          </a:p>
        </p:txBody>
      </p:sp>
      <p:pic>
        <p:nvPicPr>
          <p:cNvPr id="13314" name="Picture 2" descr="http://upload.wikimedia.org/wikipedia/commons/thumb/4/47/Hathor.svg/220px-Hathor.svg.png"/>
          <p:cNvPicPr>
            <a:picLocks noChangeAspect="1" noChangeArrowheads="1"/>
          </p:cNvPicPr>
          <p:nvPr/>
        </p:nvPicPr>
        <p:blipFill>
          <a:blip r:embed="rId2" cstate="print"/>
          <a:srcRect/>
          <a:stretch>
            <a:fillRect/>
          </a:stretch>
        </p:blipFill>
        <p:spPr bwMode="auto">
          <a:xfrm>
            <a:off x="3429001" y="1905000"/>
            <a:ext cx="2095500" cy="4800600"/>
          </a:xfrm>
          <a:prstGeom prst="rect">
            <a:avLst/>
          </a:prstGeom>
          <a:noFill/>
        </p:spPr>
      </p:pic>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1"/>
            <a:ext cx="8153400" cy="6001643"/>
          </a:xfrm>
          <a:prstGeom prst="rect">
            <a:avLst/>
          </a:prstGeom>
        </p:spPr>
        <p:txBody>
          <a:bodyPr wrap="square">
            <a:spAutoFit/>
          </a:bodyPr>
          <a:lstStyle/>
          <a:p>
            <a:r>
              <a:rPr lang="en-US" sz="3200" dirty="0"/>
              <a:t>A powerful and complex goddess with numerous attributes. </a:t>
            </a:r>
            <a:r>
              <a:rPr lang="en-US" sz="3200" dirty="0" err="1"/>
              <a:t>Hathor</a:t>
            </a:r>
            <a:r>
              <a:rPr lang="en-US" sz="3200" dirty="0"/>
              <a:t> was the protector of women, whom she assisted in conception and childbirth. As the guardian of children </a:t>
            </a:r>
            <a:r>
              <a:rPr lang="en-US" sz="3200" dirty="0" smtClean="0"/>
              <a:t>she </a:t>
            </a:r>
            <a:r>
              <a:rPr lang="en-US" sz="3200" dirty="0"/>
              <a:t>restored </a:t>
            </a:r>
            <a:r>
              <a:rPr lang="en-US" sz="3200" dirty="0" smtClean="0"/>
              <a:t>the young god </a:t>
            </a:r>
            <a:r>
              <a:rPr lang="en-US" sz="3200" dirty="0" err="1" smtClean="0"/>
              <a:t>Horus’</a:t>
            </a:r>
            <a:r>
              <a:rPr lang="en-US" sz="3200" dirty="0" err="1" smtClean="0"/>
              <a:t>sight</a:t>
            </a:r>
            <a:r>
              <a:rPr lang="en-US" sz="3200" dirty="0" smtClean="0"/>
              <a:t> </a:t>
            </a:r>
            <a:r>
              <a:rPr lang="en-US" sz="3200" dirty="0"/>
              <a:t>after the god Set tore out his eyes. She was also the protector of lovers. </a:t>
            </a:r>
            <a:r>
              <a:rPr lang="en-US" sz="3200" dirty="0" err="1"/>
              <a:t>Hathor</a:t>
            </a:r>
            <a:r>
              <a:rPr lang="en-US" sz="3200" dirty="0"/>
              <a:t> was associated with death and rebirth. She greeted the souls of the dead in the underworld and offered them refreshments of food and drink. </a:t>
            </a:r>
          </a:p>
        </p:txBody>
      </p:sp>
    </p:spTree>
  </p:cSld>
  <p:clrMapOvr>
    <a:masterClrMapping/>
  </p:clrMapOvr>
  <p:transition>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5"/>
            <a:ext cx="8229600" cy="570706"/>
          </a:xfrm>
        </p:spPr>
        <p:txBody>
          <a:bodyPr>
            <a:noAutofit/>
          </a:bodyPr>
          <a:lstStyle/>
          <a:p>
            <a:pPr algn="ctr"/>
            <a:r>
              <a:rPr lang="en-US" sz="8800" dirty="0" smtClean="0"/>
              <a:t>SEKHMET</a:t>
            </a:r>
            <a:endParaRPr lang="en-US" sz="8800" dirty="0"/>
          </a:p>
        </p:txBody>
      </p:sp>
      <p:sp>
        <p:nvSpPr>
          <p:cNvPr id="3" name="Content Placeholder 2"/>
          <p:cNvSpPr>
            <a:spLocks noGrp="1"/>
          </p:cNvSpPr>
          <p:nvPr>
            <p:ph idx="1"/>
          </p:nvPr>
        </p:nvSpPr>
        <p:spPr>
          <a:xfrm>
            <a:off x="914400" y="1219200"/>
            <a:ext cx="7772400" cy="609600"/>
          </a:xfrm>
        </p:spPr>
        <p:txBody>
          <a:bodyPr>
            <a:noAutofit/>
          </a:bodyPr>
          <a:lstStyle/>
          <a:p>
            <a:pPr algn="ctr">
              <a:buNone/>
            </a:pPr>
            <a:r>
              <a:rPr lang="en-US" sz="3600" dirty="0" smtClean="0"/>
              <a:t>The goddess of War</a:t>
            </a:r>
            <a:endParaRPr lang="en-US" sz="3600" dirty="0"/>
          </a:p>
        </p:txBody>
      </p:sp>
      <p:pic>
        <p:nvPicPr>
          <p:cNvPr id="12290" name="Picture 2" descr="http://upload.wikimedia.org/wikipedia/commons/thumb/3/31/Sekhmet.svg/220px-Sekhmet.svg.png"/>
          <p:cNvPicPr>
            <a:picLocks noChangeAspect="1" noChangeArrowheads="1"/>
          </p:cNvPicPr>
          <p:nvPr/>
        </p:nvPicPr>
        <p:blipFill>
          <a:blip r:embed="rId2" cstate="print"/>
          <a:srcRect/>
          <a:stretch>
            <a:fillRect/>
          </a:stretch>
        </p:blipFill>
        <p:spPr bwMode="auto">
          <a:xfrm>
            <a:off x="3352801" y="1905001"/>
            <a:ext cx="2095500" cy="4581525"/>
          </a:xfrm>
          <a:prstGeom prst="rect">
            <a:avLst/>
          </a:prstGeom>
          <a:noFill/>
        </p:spPr>
      </p:pic>
    </p:spTree>
  </p:cSld>
  <p:clrMapOvr>
    <a:masterClrMapping/>
  </p:clrMapOvr>
  <p:transition>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533401"/>
            <a:ext cx="7848600" cy="5078313"/>
          </a:xfrm>
          <a:prstGeom prst="rect">
            <a:avLst/>
          </a:prstGeom>
        </p:spPr>
        <p:txBody>
          <a:bodyPr wrap="square">
            <a:spAutoFit/>
          </a:bodyPr>
          <a:lstStyle/>
          <a:p>
            <a:r>
              <a:rPr lang="en-US" sz="3600" dirty="0"/>
              <a:t>She was the goddess of war. A lioness goddess, worshiped in Memphis as the wife of </a:t>
            </a:r>
            <a:r>
              <a:rPr lang="en-US" sz="3600" dirty="0" err="1"/>
              <a:t>Ptah</a:t>
            </a:r>
            <a:r>
              <a:rPr lang="en-US" sz="3600" dirty="0"/>
              <a:t>; created by </a:t>
            </a:r>
            <a:r>
              <a:rPr lang="en-US" sz="3600" dirty="0" smtClean="0"/>
              <a:t>Ra </a:t>
            </a:r>
            <a:r>
              <a:rPr lang="en-US" sz="3600" dirty="0"/>
              <a:t>from the fire of his eyes as a creature of vengeance to punish mortals for their sins; later, was transformed into a peaceful goddess of pleasure and happiness, </a:t>
            </a:r>
            <a:r>
              <a:rPr lang="en-US" sz="3600" dirty="0" err="1"/>
              <a:t>Hathor</a:t>
            </a:r>
            <a:r>
              <a:rPr lang="en-US" sz="3600" dirty="0"/>
              <a:t>.</a:t>
            </a:r>
          </a:p>
        </p:txBody>
      </p:sp>
    </p:spTree>
  </p:cSld>
  <p:clrMapOvr>
    <a:masterClrMapping/>
  </p:clrMapOvr>
  <p:transition>
    <p:pull dir="l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1028</TotalTime>
  <Words>1591</Words>
  <Application>Microsoft Office PowerPoint</Application>
  <PresentationFormat>On-screen Show (4:3)</PresentationFormat>
  <Paragraphs>49</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Verve</vt:lpstr>
      <vt:lpstr>The Gods and Goddesses of Ancient Egypt</vt:lpstr>
      <vt:lpstr>RA</vt:lpstr>
      <vt:lpstr>Slide 3</vt:lpstr>
      <vt:lpstr>HAPI</vt:lpstr>
      <vt:lpstr>Slide 5</vt:lpstr>
      <vt:lpstr>HATHOR</vt:lpstr>
      <vt:lpstr>Slide 7</vt:lpstr>
      <vt:lpstr>SEKHMET</vt:lpstr>
      <vt:lpstr>Slide 9</vt:lpstr>
      <vt:lpstr>NUT</vt:lpstr>
      <vt:lpstr>Slide 11</vt:lpstr>
      <vt:lpstr>GEB</vt:lpstr>
      <vt:lpstr>Slide 13</vt:lpstr>
      <vt:lpstr>OSIRIS</vt:lpstr>
      <vt:lpstr>Slide 15</vt:lpstr>
      <vt:lpstr>SET/SETH</vt:lpstr>
      <vt:lpstr>Slide 17</vt:lpstr>
      <vt:lpstr>HORUS</vt:lpstr>
      <vt:lpstr>Slide 19</vt:lpstr>
      <vt:lpstr>ISIS</vt:lpstr>
      <vt:lpstr>Slide 21</vt:lpstr>
      <vt:lpstr>THOTH</vt:lpstr>
      <vt:lpstr>Slide 23</vt:lpstr>
      <vt:lpstr>ANUBIS</vt:lpstr>
      <vt:lpstr>Slide 25</vt:lpstr>
      <vt:lpstr>MA’AT</vt:lpstr>
      <vt:lpstr>Slide 27</vt:lpstr>
      <vt:lpstr>AMUN</vt:lpstr>
      <vt:lpstr>Slide 29</vt:lpstr>
      <vt:lpstr>BASTET</vt:lpstr>
      <vt:lpstr>Slide 31</vt:lpstr>
    </vt:vector>
  </TitlesOfParts>
  <Company>Lake Shore Public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Gods and Goddesses of Ancient Eygpt</dc:title>
  <dc:creator>jmackewich</dc:creator>
  <cp:lastModifiedBy>ausher</cp:lastModifiedBy>
  <cp:revision>59</cp:revision>
  <dcterms:created xsi:type="dcterms:W3CDTF">2012-10-24T13:04:50Z</dcterms:created>
  <dcterms:modified xsi:type="dcterms:W3CDTF">2014-10-21T19:22:42Z</dcterms:modified>
</cp:coreProperties>
</file>